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Lst>
  <p:sldSz cx="14630400" cy="8229600"/>
  <p:notesSz cx="8229600" cy="14630400"/>
  <p:embeddedFontLst>
    <p:embeddedFont>
      <p:font typeface="Brygada 1918 Semi Bold" pitchFamily="34" charset="0"/>
      <p:regular r:id="rId10"/>
    </p:embeddedFont>
    <p:embeddedFont>
      <p:font typeface="Brygada 1918 Semi Bold" pitchFamily="34" charset="-122"/>
      <p:regular r:id="rId11"/>
    </p:embeddedFont>
    <p:embeddedFont>
      <p:font typeface="Brygada 1918 Semi Bold" pitchFamily="34" charset="-120"/>
      <p:regular r:id="rId12"/>
    </p:embeddedFont>
    <p:embeddedFont>
      <p:font typeface="Brygada 1918" pitchFamily="34" charset="0"/>
      <p:regular r:id="rId13"/>
    </p:embeddedFont>
    <p:embeddedFont>
      <p:font typeface="Brygada 1918" pitchFamily="34" charset="-122"/>
      <p:regular r:id="rId14"/>
    </p:embeddedFont>
    <p:embeddedFont>
      <p:font typeface="Brygada 1918" pitchFamily="34" charset="-120"/>
      <p:regular r:id="rId15"/>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EB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tableStyles" Target="tableStyles.xml"/><Relationship Id="rId8" Type="http://schemas.openxmlformats.org/officeDocument/2006/relationships/viewProps" Target="viewProps.xml"/><Relationship Id="rId7" Type="http://schemas.openxmlformats.org/officeDocument/2006/relationships/presProps" Target="presProps.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font" Target="fonts/font6.fntdata"/><Relationship Id="rId14" Type="http://schemas.openxmlformats.org/officeDocument/2006/relationships/font" Target="fonts/font5.fntdata"/><Relationship Id="rId13" Type="http://schemas.openxmlformats.org/officeDocument/2006/relationships/font" Target="fonts/font4.fntdata"/><Relationship Id="rId12" Type="http://schemas.openxmlformats.org/officeDocument/2006/relationships/font" Target="fonts/font3.fntdata"/><Relationship Id="rId11" Type="http://schemas.openxmlformats.org/officeDocument/2006/relationships/font" Target="fonts/font2.fntdata"/><Relationship Id="rId10" Type="http://schemas.openxmlformats.org/officeDocument/2006/relationships/font" Target="fonts/font1.fntdata"/><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p:spPr>
      </p:sp>
      <p:sp>
        <p:nvSpPr>
          <p:cNvPr id="3" name="Shape 1"/>
          <p:cNvSpPr/>
          <p:nvPr/>
        </p:nvSpPr>
        <p:spPr>
          <a:xfrm>
            <a:off x="0" y="0"/>
            <a:ext cx="14630400" cy="8229600"/>
          </a:xfrm>
          <a:prstGeom prst="rect">
            <a:avLst/>
          </a:prstGeom>
          <a:solidFill>
            <a:srgbClr val="F6EBD4"/>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p:spPr>
      </p:sp>
      <p:sp>
        <p:nvSpPr>
          <p:cNvPr id="3" name="Shape 1"/>
          <p:cNvSpPr/>
          <p:nvPr/>
        </p:nvSpPr>
        <p:spPr>
          <a:xfrm>
            <a:off x="0" y="0"/>
            <a:ext cx="14630400" cy="8229600"/>
          </a:xfrm>
          <a:prstGeom prst="rect">
            <a:avLst/>
          </a:prstGeom>
          <a:solidFill>
            <a:srgbClr val="F6EBD4"/>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C064"/>
          </a:solidFill>
        </p:spPr>
      </p:sp>
      <p:sp>
        <p:nvSpPr>
          <p:cNvPr id="3" name="Shape 1"/>
          <p:cNvSpPr/>
          <p:nvPr/>
        </p:nvSpPr>
        <p:spPr>
          <a:xfrm>
            <a:off x="0" y="0"/>
            <a:ext cx="14630400" cy="8229600"/>
          </a:xfrm>
          <a:prstGeom prst="rect">
            <a:avLst/>
          </a:prstGeom>
          <a:solidFill>
            <a:srgbClr val="F6EBD4"/>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9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3.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2784991"/>
            <a:ext cx="7556421" cy="1956435"/>
          </a:xfrm>
          <a:prstGeom prst="rect">
            <a:avLst/>
          </a:prstGeom>
          <a:noFill/>
        </p:spPr>
        <p:txBody>
          <a:bodyPr wrap="square" lIns="0" tIns="0" rIns="0" bIns="0" rtlCol="0" anchor="t"/>
          <a:lstStyle/>
          <a:p>
            <a:pPr marL="0" indent="0" algn="l">
              <a:lnSpc>
                <a:spcPts val="7700"/>
              </a:lnSpc>
              <a:buNone/>
            </a:pPr>
            <a:r>
              <a:rPr lang="en-US" sz="6150" dirty="0">
                <a:solidFill>
                  <a:srgbClr val="403011"/>
                </a:solidFill>
                <a:latin typeface="Brygada 1918 Semi Bold" pitchFamily="34" charset="0"/>
                <a:ea typeface="Brygada 1918 Semi Bold" pitchFamily="34" charset="-122"/>
                <a:cs typeface="Brygada 1918 Semi Bold" pitchFamily="34" charset="-120"/>
              </a:rPr>
              <a:t>Secure Password Vault</a:t>
            </a:r>
            <a:endParaRPr lang="en-US" sz="6150" dirty="0"/>
          </a:p>
        </p:txBody>
      </p:sp>
      <p:sp>
        <p:nvSpPr>
          <p:cNvPr id="4" name="Text 1"/>
          <p:cNvSpPr/>
          <p:nvPr/>
        </p:nvSpPr>
        <p:spPr>
          <a:xfrm>
            <a:off x="6280190" y="5081588"/>
            <a:ext cx="7556421" cy="362903"/>
          </a:xfrm>
          <a:prstGeom prst="rect">
            <a:avLst/>
          </a:prstGeom>
          <a:noFill/>
        </p:spPr>
        <p:txBody>
          <a:bodyPr wrap="none" lIns="0" tIns="0" rIns="0" bIns="0" rtlCol="0" anchor="t"/>
          <a:lstStyle/>
          <a:p>
            <a:pPr marL="0" indent="0" algn="l">
              <a:lnSpc>
                <a:spcPts val="2850"/>
              </a:lnSpc>
              <a:buNone/>
            </a:pPr>
            <a:r>
              <a:rPr lang="en-US" sz="1750" dirty="0">
                <a:solidFill>
                  <a:srgbClr val="403011"/>
                </a:solidFill>
                <a:latin typeface="Brygada 1918" pitchFamily="34" charset="0"/>
                <a:ea typeface="Brygada 1918" pitchFamily="34" charset="-122"/>
                <a:cs typeface="Brygada 1918" pitchFamily="34" charset="-120"/>
              </a:rPr>
              <a:t>with Multi-Algorithm Lossless Compression and Encryption</a:t>
            </a:r>
            <a:endParaRPr lang="en-US" sz="1750" dirty="0"/>
          </a:p>
        </p:txBody>
      </p:sp>
      <p:sp>
        <p:nvSpPr>
          <p:cNvPr id="5" name="Rectangles 4"/>
          <p:cNvSpPr/>
          <p:nvPr/>
        </p:nvSpPr>
        <p:spPr>
          <a:xfrm>
            <a:off x="12619990" y="7535545"/>
            <a:ext cx="2004695" cy="694055"/>
          </a:xfrm>
          <a:prstGeom prst="rect">
            <a:avLst/>
          </a:prstGeom>
          <a:solidFill>
            <a:srgbClr val="F6EBD4"/>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0556" y="975598"/>
            <a:ext cx="2287667" cy="285869"/>
          </a:xfrm>
          <a:prstGeom prst="rect">
            <a:avLst/>
          </a:prstGeom>
          <a:noFill/>
        </p:spPr>
        <p:txBody>
          <a:bodyPr wrap="none" lIns="0" tIns="0" rIns="0" bIns="0" rtlCol="0" anchor="t"/>
          <a:lstStyle/>
          <a:p>
            <a:pPr marL="0" indent="0" algn="l">
              <a:lnSpc>
                <a:spcPts val="2250"/>
              </a:lnSpc>
              <a:buNone/>
            </a:pPr>
            <a:r>
              <a:rPr lang="en-US" sz="4400" b="1" dirty="0">
                <a:solidFill>
                  <a:srgbClr val="403011"/>
                </a:solidFill>
                <a:latin typeface="Brygada 1918 Semi Bold" pitchFamily="34" charset="0"/>
                <a:ea typeface="Brygada 1918 Semi Bold" pitchFamily="34" charset="-122"/>
                <a:cs typeface="Brygada 1918 Semi Bold" pitchFamily="34" charset="-120"/>
              </a:rPr>
              <a:t>Problem Statement</a:t>
            </a:r>
            <a:endParaRPr lang="en-US" sz="4400" b="1" dirty="0"/>
          </a:p>
        </p:txBody>
      </p:sp>
      <p:sp>
        <p:nvSpPr>
          <p:cNvPr id="3" name="Text 1"/>
          <p:cNvSpPr/>
          <p:nvPr/>
        </p:nvSpPr>
        <p:spPr>
          <a:xfrm>
            <a:off x="640556" y="1444466"/>
            <a:ext cx="6451402" cy="1171099"/>
          </a:xfrm>
          <a:prstGeom prst="rect">
            <a:avLst/>
          </a:prstGeom>
          <a:noFill/>
        </p:spPr>
        <p:txBody>
          <a:bodyPr wrap="square" lIns="0" tIns="0" rIns="0" bIns="0" rtlCol="0" anchor="t"/>
          <a:lstStyle/>
          <a:p>
            <a:pPr marL="0" indent="0" algn="l">
              <a:lnSpc>
                <a:spcPct val="150000"/>
              </a:lnSpc>
              <a:buNone/>
            </a:pPr>
            <a:r>
              <a:rPr lang="en-US" sz="2800" dirty="0">
                <a:solidFill>
                  <a:srgbClr val="403011"/>
                </a:solidFill>
                <a:latin typeface="Brygada 1918" pitchFamily="34" charset="0"/>
                <a:ea typeface="Brygada 1918" pitchFamily="34" charset="-122"/>
                <a:cs typeface="Brygada 1918" pitchFamily="34" charset="-120"/>
              </a:rPr>
              <a:t>In the digital age, users manage dozens of accounts, leading to poor password practices. While password managers store credentials securely, they often ignore storage optimization. For large datasets, this results in inefficient storage, backup, and transfer.</a:t>
            </a:r>
            <a:endParaRPr lang="en-US" sz="2800" dirty="0"/>
          </a:p>
        </p:txBody>
      </p:sp>
      <p:sp>
        <p:nvSpPr>
          <p:cNvPr id="4" name="Text 2"/>
          <p:cNvSpPr/>
          <p:nvPr/>
        </p:nvSpPr>
        <p:spPr>
          <a:xfrm>
            <a:off x="7546062" y="975598"/>
            <a:ext cx="2287667" cy="285869"/>
          </a:xfrm>
          <a:prstGeom prst="rect">
            <a:avLst/>
          </a:prstGeom>
          <a:noFill/>
        </p:spPr>
        <p:txBody>
          <a:bodyPr wrap="none" lIns="0" tIns="0" rIns="0" bIns="0" rtlCol="0" anchor="t"/>
          <a:lstStyle/>
          <a:p>
            <a:pPr marL="0" indent="0" algn="l">
              <a:lnSpc>
                <a:spcPts val="2250"/>
              </a:lnSpc>
              <a:buNone/>
            </a:pPr>
            <a:r>
              <a:rPr lang="en-US" sz="1800" dirty="0">
                <a:solidFill>
                  <a:srgbClr val="403011"/>
                </a:solidFill>
                <a:latin typeface="Brygada 1918 Semi Bold" pitchFamily="34" charset="0"/>
                <a:ea typeface="Brygada 1918 Semi Bold" pitchFamily="34" charset="-122"/>
                <a:cs typeface="Brygada 1918 Semi Bold" pitchFamily="34" charset="-120"/>
              </a:rPr>
              <a:t>Objective</a:t>
            </a:r>
            <a:endParaRPr lang="en-US" sz="1800" dirty="0"/>
          </a:p>
        </p:txBody>
      </p:sp>
      <p:sp>
        <p:nvSpPr>
          <p:cNvPr id="5" name="Shape 3"/>
          <p:cNvSpPr/>
          <p:nvPr/>
        </p:nvSpPr>
        <p:spPr>
          <a:xfrm>
            <a:off x="7546062" y="1741765"/>
            <a:ext cx="6451402" cy="1248847"/>
          </a:xfrm>
          <a:prstGeom prst="roundRect">
            <a:avLst>
              <a:gd name="adj" fmla="val 8786"/>
            </a:avLst>
          </a:prstGeom>
          <a:solidFill>
            <a:srgbClr val="F6EBD4"/>
          </a:solidFill>
        </p:spPr>
      </p:sp>
      <p:sp>
        <p:nvSpPr>
          <p:cNvPr id="6" name="Shape 4"/>
          <p:cNvSpPr/>
          <p:nvPr/>
        </p:nvSpPr>
        <p:spPr>
          <a:xfrm>
            <a:off x="7546062" y="1718905"/>
            <a:ext cx="6451402" cy="91440"/>
          </a:xfrm>
          <a:prstGeom prst="roundRect">
            <a:avLst>
              <a:gd name="adj" fmla="val 300229"/>
            </a:avLst>
          </a:prstGeom>
          <a:solidFill>
            <a:srgbClr val="626C3B"/>
          </a:solidFill>
        </p:spPr>
      </p:sp>
      <p:sp>
        <p:nvSpPr>
          <p:cNvPr id="7" name="Shape 5"/>
          <p:cNvSpPr/>
          <p:nvPr/>
        </p:nvSpPr>
        <p:spPr>
          <a:xfrm>
            <a:off x="10497205" y="1467326"/>
            <a:ext cx="548997" cy="548997"/>
          </a:xfrm>
          <a:prstGeom prst="roundRect">
            <a:avLst>
              <a:gd name="adj" fmla="val 166558"/>
            </a:avLst>
          </a:prstGeom>
          <a:solidFill>
            <a:srgbClr val="626C3B"/>
          </a:solidFill>
        </p:spPr>
      </p:sp>
      <p:pic>
        <p:nvPicPr>
          <p:cNvPr id="8" name="Image 0" descr="preencoded.png"/>
          <p:cNvPicPr>
            <a:picLocks noChangeAspect="1"/>
          </p:cNvPicPr>
          <p:nvPr/>
        </p:nvPicPr>
        <p:blipFill>
          <a:blip r:embed="rId1"/>
          <a:stretch>
            <a:fillRect/>
          </a:stretch>
        </p:blipFill>
        <p:spPr>
          <a:xfrm>
            <a:off x="10661868" y="1604605"/>
            <a:ext cx="219551" cy="274439"/>
          </a:xfrm>
          <a:prstGeom prst="rect">
            <a:avLst/>
          </a:prstGeom>
        </p:spPr>
      </p:pic>
      <p:sp>
        <p:nvSpPr>
          <p:cNvPr id="9" name="Text 6"/>
          <p:cNvSpPr/>
          <p:nvPr/>
        </p:nvSpPr>
        <p:spPr>
          <a:xfrm>
            <a:off x="7751921" y="2199203"/>
            <a:ext cx="6039683" cy="585549"/>
          </a:xfrm>
          <a:prstGeom prst="rect">
            <a:avLst/>
          </a:prstGeom>
          <a:noFill/>
        </p:spPr>
        <p:txBody>
          <a:bodyPr wrap="square" lIns="0" tIns="0" rIns="0" bIns="0" rtlCol="0" anchor="t"/>
          <a:lstStyle/>
          <a:p>
            <a:pPr marL="0" indent="0" algn="l">
              <a:lnSpc>
                <a:spcPts val="2300"/>
              </a:lnSpc>
              <a:buNone/>
            </a:pPr>
            <a:r>
              <a:rPr lang="en-US" sz="1400" dirty="0">
                <a:solidFill>
                  <a:srgbClr val="403011"/>
                </a:solidFill>
                <a:latin typeface="Brygada 1918" pitchFamily="34" charset="0"/>
                <a:ea typeface="Brygada 1918" pitchFamily="34" charset="-122"/>
                <a:cs typeface="Brygada 1918" pitchFamily="34" charset="-120"/>
              </a:rPr>
              <a:t>Implement multiple lossless compression algorithms (LZMA, DEFLATE, Huffman-only) for password data.</a:t>
            </a:r>
            <a:endParaRPr lang="en-US" sz="1400" dirty="0"/>
          </a:p>
        </p:txBody>
      </p:sp>
      <p:sp>
        <p:nvSpPr>
          <p:cNvPr id="10" name="Shape 7"/>
          <p:cNvSpPr/>
          <p:nvPr/>
        </p:nvSpPr>
        <p:spPr>
          <a:xfrm>
            <a:off x="7546062" y="3448050"/>
            <a:ext cx="6451402" cy="956072"/>
          </a:xfrm>
          <a:prstGeom prst="roundRect">
            <a:avLst>
              <a:gd name="adj" fmla="val 11477"/>
            </a:avLst>
          </a:prstGeom>
          <a:solidFill>
            <a:srgbClr val="F6EBD4"/>
          </a:solidFill>
        </p:spPr>
      </p:sp>
      <p:sp>
        <p:nvSpPr>
          <p:cNvPr id="11" name="Shape 8"/>
          <p:cNvSpPr/>
          <p:nvPr/>
        </p:nvSpPr>
        <p:spPr>
          <a:xfrm>
            <a:off x="7546062" y="3425190"/>
            <a:ext cx="6451402" cy="91440"/>
          </a:xfrm>
          <a:prstGeom prst="roundRect">
            <a:avLst>
              <a:gd name="adj" fmla="val 300229"/>
            </a:avLst>
          </a:prstGeom>
          <a:solidFill>
            <a:srgbClr val="83792E"/>
          </a:solidFill>
        </p:spPr>
      </p:sp>
      <p:sp>
        <p:nvSpPr>
          <p:cNvPr id="12" name="Shape 9"/>
          <p:cNvSpPr/>
          <p:nvPr/>
        </p:nvSpPr>
        <p:spPr>
          <a:xfrm>
            <a:off x="10497205" y="3173611"/>
            <a:ext cx="548997" cy="548997"/>
          </a:xfrm>
          <a:prstGeom prst="roundRect">
            <a:avLst>
              <a:gd name="adj" fmla="val 166558"/>
            </a:avLst>
          </a:prstGeom>
          <a:solidFill>
            <a:srgbClr val="83792E"/>
          </a:solidFill>
        </p:spPr>
      </p:sp>
      <p:pic>
        <p:nvPicPr>
          <p:cNvPr id="13" name="Image 1" descr="preencoded.png"/>
          <p:cNvPicPr>
            <a:picLocks noChangeAspect="1"/>
          </p:cNvPicPr>
          <p:nvPr/>
        </p:nvPicPr>
        <p:blipFill>
          <a:blip r:embed="rId2"/>
          <a:stretch>
            <a:fillRect/>
          </a:stretch>
        </p:blipFill>
        <p:spPr>
          <a:xfrm>
            <a:off x="10661868" y="3310890"/>
            <a:ext cx="219551" cy="274439"/>
          </a:xfrm>
          <a:prstGeom prst="rect">
            <a:avLst/>
          </a:prstGeom>
        </p:spPr>
      </p:pic>
      <p:sp>
        <p:nvSpPr>
          <p:cNvPr id="14" name="Text 10"/>
          <p:cNvSpPr/>
          <p:nvPr/>
        </p:nvSpPr>
        <p:spPr>
          <a:xfrm>
            <a:off x="7751921" y="3905488"/>
            <a:ext cx="6039683" cy="292775"/>
          </a:xfrm>
          <a:prstGeom prst="rect">
            <a:avLst/>
          </a:prstGeom>
          <a:noFill/>
        </p:spPr>
        <p:txBody>
          <a:bodyPr wrap="none" lIns="0" tIns="0" rIns="0" bIns="0" rtlCol="0" anchor="t"/>
          <a:lstStyle/>
          <a:p>
            <a:pPr marL="0" indent="0" algn="l">
              <a:lnSpc>
                <a:spcPts val="2300"/>
              </a:lnSpc>
              <a:buNone/>
            </a:pPr>
            <a:r>
              <a:rPr lang="en-US" sz="1400" dirty="0">
                <a:solidFill>
                  <a:srgbClr val="403011"/>
                </a:solidFill>
                <a:latin typeface="Brygada 1918" pitchFamily="34" charset="0"/>
                <a:ea typeface="Brygada 1918" pitchFamily="34" charset="-122"/>
                <a:cs typeface="Brygada 1918" pitchFamily="34" charset="-120"/>
              </a:rPr>
              <a:t>Integrate AES-based Fernet encryption with PBKDF2 key derivation.</a:t>
            </a:r>
            <a:endParaRPr lang="en-US" sz="1400" dirty="0"/>
          </a:p>
        </p:txBody>
      </p:sp>
      <p:sp>
        <p:nvSpPr>
          <p:cNvPr id="15" name="Shape 11"/>
          <p:cNvSpPr/>
          <p:nvPr/>
        </p:nvSpPr>
        <p:spPr>
          <a:xfrm>
            <a:off x="7546062" y="4861560"/>
            <a:ext cx="6451402" cy="956072"/>
          </a:xfrm>
          <a:prstGeom prst="roundRect">
            <a:avLst>
              <a:gd name="adj" fmla="val 11477"/>
            </a:avLst>
          </a:prstGeom>
          <a:solidFill>
            <a:srgbClr val="F6EBD4"/>
          </a:solidFill>
        </p:spPr>
      </p:sp>
      <p:sp>
        <p:nvSpPr>
          <p:cNvPr id="16" name="Shape 12"/>
          <p:cNvSpPr/>
          <p:nvPr/>
        </p:nvSpPr>
        <p:spPr>
          <a:xfrm>
            <a:off x="7546062" y="4838700"/>
            <a:ext cx="6451402" cy="91440"/>
          </a:xfrm>
          <a:prstGeom prst="roundRect">
            <a:avLst>
              <a:gd name="adj" fmla="val 300229"/>
            </a:avLst>
          </a:prstGeom>
          <a:solidFill>
            <a:srgbClr val="E8AF3B"/>
          </a:solidFill>
        </p:spPr>
      </p:sp>
      <p:sp>
        <p:nvSpPr>
          <p:cNvPr id="17" name="Shape 13"/>
          <p:cNvSpPr/>
          <p:nvPr/>
        </p:nvSpPr>
        <p:spPr>
          <a:xfrm>
            <a:off x="10497205" y="4587121"/>
            <a:ext cx="548997" cy="548997"/>
          </a:xfrm>
          <a:prstGeom prst="roundRect">
            <a:avLst>
              <a:gd name="adj" fmla="val 166558"/>
            </a:avLst>
          </a:prstGeom>
          <a:solidFill>
            <a:srgbClr val="E8AF3B"/>
          </a:solidFill>
        </p:spPr>
      </p:sp>
      <p:pic>
        <p:nvPicPr>
          <p:cNvPr id="18" name="Image 2" descr="preencoded.png"/>
          <p:cNvPicPr>
            <a:picLocks noChangeAspect="1"/>
          </p:cNvPicPr>
          <p:nvPr/>
        </p:nvPicPr>
        <p:blipFill>
          <a:blip r:embed="rId3"/>
          <a:stretch>
            <a:fillRect/>
          </a:stretch>
        </p:blipFill>
        <p:spPr>
          <a:xfrm>
            <a:off x="10661868" y="4724400"/>
            <a:ext cx="219551" cy="274439"/>
          </a:xfrm>
          <a:prstGeom prst="rect">
            <a:avLst/>
          </a:prstGeom>
        </p:spPr>
      </p:pic>
      <p:sp>
        <p:nvSpPr>
          <p:cNvPr id="19" name="Text 14"/>
          <p:cNvSpPr/>
          <p:nvPr/>
        </p:nvSpPr>
        <p:spPr>
          <a:xfrm>
            <a:off x="7751921" y="5318998"/>
            <a:ext cx="6039683" cy="292775"/>
          </a:xfrm>
          <a:prstGeom prst="rect">
            <a:avLst/>
          </a:prstGeom>
          <a:noFill/>
        </p:spPr>
        <p:txBody>
          <a:bodyPr wrap="none" lIns="0" tIns="0" rIns="0" bIns="0" rtlCol="0" anchor="t"/>
          <a:lstStyle/>
          <a:p>
            <a:pPr marL="0" indent="0" algn="l">
              <a:lnSpc>
                <a:spcPts val="2300"/>
              </a:lnSpc>
              <a:buNone/>
            </a:pPr>
            <a:r>
              <a:rPr lang="en-US" sz="1400" dirty="0">
                <a:solidFill>
                  <a:srgbClr val="403011"/>
                </a:solidFill>
                <a:latin typeface="Brygada 1918" pitchFamily="34" charset="0"/>
                <a:ea typeface="Brygada 1918" pitchFamily="34" charset="-122"/>
                <a:cs typeface="Brygada 1918" pitchFamily="34" charset="-120"/>
              </a:rPr>
              <a:t>Measure and analyze entropy, compression ratio, and processing time.</a:t>
            </a:r>
            <a:endParaRPr lang="en-US" sz="1400" dirty="0"/>
          </a:p>
        </p:txBody>
      </p:sp>
      <p:sp>
        <p:nvSpPr>
          <p:cNvPr id="20" name="Shape 15"/>
          <p:cNvSpPr/>
          <p:nvPr/>
        </p:nvSpPr>
        <p:spPr>
          <a:xfrm>
            <a:off x="7546062" y="6275070"/>
            <a:ext cx="6451402" cy="956072"/>
          </a:xfrm>
          <a:prstGeom prst="roundRect">
            <a:avLst>
              <a:gd name="adj" fmla="val 11477"/>
            </a:avLst>
          </a:prstGeom>
          <a:solidFill>
            <a:srgbClr val="F6EBD4"/>
          </a:solidFill>
        </p:spPr>
      </p:sp>
      <p:sp>
        <p:nvSpPr>
          <p:cNvPr id="21" name="Shape 16"/>
          <p:cNvSpPr/>
          <p:nvPr/>
        </p:nvSpPr>
        <p:spPr>
          <a:xfrm>
            <a:off x="7546062" y="6252210"/>
            <a:ext cx="6451402" cy="91440"/>
          </a:xfrm>
          <a:prstGeom prst="roundRect">
            <a:avLst>
              <a:gd name="adj" fmla="val 300229"/>
            </a:avLst>
          </a:prstGeom>
          <a:solidFill>
            <a:srgbClr val="CC914D"/>
          </a:solidFill>
        </p:spPr>
      </p:sp>
      <p:sp>
        <p:nvSpPr>
          <p:cNvPr id="22" name="Shape 17"/>
          <p:cNvSpPr/>
          <p:nvPr/>
        </p:nvSpPr>
        <p:spPr>
          <a:xfrm>
            <a:off x="10497205" y="6000631"/>
            <a:ext cx="548997" cy="548997"/>
          </a:xfrm>
          <a:prstGeom prst="roundRect">
            <a:avLst>
              <a:gd name="adj" fmla="val 166558"/>
            </a:avLst>
          </a:prstGeom>
          <a:solidFill>
            <a:srgbClr val="CC914D"/>
          </a:solidFill>
        </p:spPr>
      </p:sp>
      <p:pic>
        <p:nvPicPr>
          <p:cNvPr id="23" name="Image 3" descr="preencoded.png"/>
          <p:cNvPicPr>
            <a:picLocks noChangeAspect="1"/>
          </p:cNvPicPr>
          <p:nvPr/>
        </p:nvPicPr>
        <p:blipFill>
          <a:blip r:embed="rId4"/>
          <a:stretch>
            <a:fillRect/>
          </a:stretch>
        </p:blipFill>
        <p:spPr>
          <a:xfrm>
            <a:off x="10661868" y="6137910"/>
            <a:ext cx="219551" cy="274439"/>
          </a:xfrm>
          <a:prstGeom prst="rect">
            <a:avLst/>
          </a:prstGeom>
        </p:spPr>
      </p:pic>
      <p:sp>
        <p:nvSpPr>
          <p:cNvPr id="24" name="Text 18"/>
          <p:cNvSpPr/>
          <p:nvPr/>
        </p:nvSpPr>
        <p:spPr>
          <a:xfrm>
            <a:off x="7751921" y="6732508"/>
            <a:ext cx="6039683" cy="292775"/>
          </a:xfrm>
          <a:prstGeom prst="rect">
            <a:avLst/>
          </a:prstGeom>
          <a:noFill/>
        </p:spPr>
        <p:txBody>
          <a:bodyPr wrap="none" lIns="0" tIns="0" rIns="0" bIns="0" rtlCol="0" anchor="t"/>
          <a:lstStyle/>
          <a:p>
            <a:pPr marL="0" indent="0" algn="l">
              <a:lnSpc>
                <a:spcPts val="2300"/>
              </a:lnSpc>
              <a:buNone/>
            </a:pPr>
            <a:r>
              <a:rPr lang="en-US" sz="1400" dirty="0">
                <a:solidFill>
                  <a:srgbClr val="403011"/>
                </a:solidFill>
                <a:latin typeface="Brygada 1918" pitchFamily="34" charset="0"/>
                <a:ea typeface="Brygada 1918" pitchFamily="34" charset="-122"/>
                <a:cs typeface="Brygada 1918" pitchFamily="34" charset="-120"/>
              </a:rPr>
              <a:t>Provide an interactive dashboard for visualization and analytics.</a:t>
            </a:r>
            <a:endParaRPr lang="en-US" sz="1400" dirty="0"/>
          </a:p>
        </p:txBody>
      </p:sp>
      <p:sp>
        <p:nvSpPr>
          <p:cNvPr id="25" name="Rectangles 24"/>
          <p:cNvSpPr/>
          <p:nvPr/>
        </p:nvSpPr>
        <p:spPr>
          <a:xfrm>
            <a:off x="12619990" y="7535545"/>
            <a:ext cx="2004695" cy="694055"/>
          </a:xfrm>
          <a:prstGeom prst="rect">
            <a:avLst/>
          </a:prstGeom>
          <a:solidFill>
            <a:srgbClr val="F6EBD4"/>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963347"/>
          </a:xfrm>
          <a:prstGeom prst="rect">
            <a:avLst/>
          </a:prstGeom>
        </p:spPr>
      </p:pic>
      <p:sp>
        <p:nvSpPr>
          <p:cNvPr id="3" name="Text 0"/>
          <p:cNvSpPr/>
          <p:nvPr/>
        </p:nvSpPr>
        <p:spPr>
          <a:xfrm>
            <a:off x="790218" y="3624263"/>
            <a:ext cx="2822258" cy="352663"/>
          </a:xfrm>
          <a:prstGeom prst="rect">
            <a:avLst/>
          </a:prstGeom>
          <a:noFill/>
        </p:spPr>
        <p:txBody>
          <a:bodyPr wrap="none" lIns="0" tIns="0" rIns="0" bIns="0" rtlCol="0" anchor="t"/>
          <a:lstStyle/>
          <a:p>
            <a:pPr marL="0" indent="0" algn="l">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Abstract</a:t>
            </a:r>
            <a:endParaRPr lang="en-US" sz="2200" dirty="0"/>
          </a:p>
        </p:txBody>
      </p:sp>
      <p:sp>
        <p:nvSpPr>
          <p:cNvPr id="4" name="Text 1"/>
          <p:cNvSpPr/>
          <p:nvPr/>
        </p:nvSpPr>
        <p:spPr>
          <a:xfrm>
            <a:off x="790218" y="4230886"/>
            <a:ext cx="13049964" cy="1444466"/>
          </a:xfrm>
          <a:prstGeom prst="rect">
            <a:avLst/>
          </a:prstGeom>
          <a:noFill/>
        </p:spPr>
        <p:txBody>
          <a:bodyPr wrap="square" lIns="0" tIns="0" rIns="0" bIns="0" rtlCol="0" anchor="t"/>
          <a:lstStyle/>
          <a:p>
            <a:pPr marL="0" indent="0" algn="l">
              <a:lnSpc>
                <a:spcPts val="2800"/>
              </a:lnSpc>
              <a:buNone/>
            </a:pPr>
            <a:r>
              <a:rPr lang="en-US" sz="1750" dirty="0">
                <a:solidFill>
                  <a:srgbClr val="403011"/>
                </a:solidFill>
                <a:latin typeface="Brygada 1918" pitchFamily="34" charset="0"/>
                <a:ea typeface="Brygada 1918" pitchFamily="34" charset="-122"/>
                <a:cs typeface="Brygada 1918" pitchFamily="34" charset="-120"/>
              </a:rPr>
              <a:t>This project builds a secure, compressed password management application using Python and Streamlit. Data is compressed with LZMA, ZLIB, or Huffman before encryption, reducing storage needs and improving efficiency. The system calculates Shannon entropy, compression ratios, and execution time, aligning with ADCT concepts (lossless coding, information theory, entropy analysis, and recent trends). The application also features a password generator and strength checker.</a:t>
            </a:r>
            <a:endParaRPr lang="en-US" sz="1750" dirty="0"/>
          </a:p>
        </p:txBody>
      </p:sp>
      <p:sp>
        <p:nvSpPr>
          <p:cNvPr id="5" name="Text 2"/>
          <p:cNvSpPr/>
          <p:nvPr/>
        </p:nvSpPr>
        <p:spPr>
          <a:xfrm>
            <a:off x="790218" y="6013966"/>
            <a:ext cx="2822258" cy="352663"/>
          </a:xfrm>
          <a:prstGeom prst="rect">
            <a:avLst/>
          </a:prstGeom>
          <a:noFill/>
        </p:spPr>
        <p:txBody>
          <a:bodyPr wrap="none" lIns="0" tIns="0" rIns="0" bIns="0" rtlCol="0" anchor="t"/>
          <a:lstStyle/>
          <a:p>
            <a:pPr marL="0" indent="0" algn="l">
              <a:lnSpc>
                <a:spcPts val="2750"/>
              </a:lnSpc>
              <a:buNone/>
            </a:pPr>
            <a:r>
              <a:rPr lang="en-US" sz="2200" dirty="0">
                <a:solidFill>
                  <a:srgbClr val="403011"/>
                </a:solidFill>
                <a:latin typeface="Brygada 1918 Semi Bold" pitchFamily="34" charset="0"/>
                <a:ea typeface="Brygada 1918 Semi Bold" pitchFamily="34" charset="-122"/>
                <a:cs typeface="Brygada 1918 Semi Bold" pitchFamily="34" charset="-120"/>
              </a:rPr>
              <a:t>Course Relevance</a:t>
            </a:r>
            <a:endParaRPr lang="en-US" sz="2200" dirty="0"/>
          </a:p>
        </p:txBody>
      </p:sp>
      <p:sp>
        <p:nvSpPr>
          <p:cNvPr id="6" name="Text 3"/>
          <p:cNvSpPr/>
          <p:nvPr/>
        </p:nvSpPr>
        <p:spPr>
          <a:xfrm>
            <a:off x="790218" y="6705243"/>
            <a:ext cx="13049964" cy="722233"/>
          </a:xfrm>
          <a:prstGeom prst="rect">
            <a:avLst/>
          </a:prstGeom>
          <a:noFill/>
        </p:spPr>
        <p:txBody>
          <a:bodyPr wrap="square" lIns="0" tIns="0" rIns="0" bIns="0" rtlCol="0" anchor="t"/>
          <a:lstStyle/>
          <a:p>
            <a:pPr marL="0" indent="0" algn="l">
              <a:lnSpc>
                <a:spcPts val="2800"/>
              </a:lnSpc>
              <a:buNone/>
            </a:pPr>
            <a:r>
              <a:rPr lang="en-US" sz="1750" dirty="0">
                <a:solidFill>
                  <a:srgbClr val="403011"/>
                </a:solidFill>
                <a:latin typeface="Brygada 1918" pitchFamily="34" charset="0"/>
                <a:ea typeface="Brygada 1918" pitchFamily="34" charset="-122"/>
                <a:cs typeface="Brygada 1918" pitchFamily="34" charset="-120"/>
              </a:rPr>
              <a:t>Maps to Modules 1, 2, 3, 4, and 8 of ADCT — covers lossless compression methods, entropy, Huffman coding, and modern compression trends.</a:t>
            </a:r>
            <a:endParaRPr lang="en-US" sz="1750" dirty="0"/>
          </a:p>
        </p:txBody>
      </p:sp>
      <p:sp>
        <p:nvSpPr>
          <p:cNvPr id="7" name="Rectangles 6"/>
          <p:cNvSpPr/>
          <p:nvPr/>
        </p:nvSpPr>
        <p:spPr>
          <a:xfrm>
            <a:off x="12619990" y="7535545"/>
            <a:ext cx="2004695" cy="694055"/>
          </a:xfrm>
          <a:prstGeom prst="rect">
            <a:avLst/>
          </a:prstGeom>
          <a:solidFill>
            <a:srgbClr val="F6EBD4"/>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1290</Words>
  <Application>WPS Presentation</Application>
  <PresentationFormat>On-screen Show (16:9)</PresentationFormat>
  <Paragraphs>26</Paragraphs>
  <Slides>3</Slides>
  <Notes>3</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vt:i4>
      </vt:variant>
    </vt:vector>
  </HeadingPairs>
  <TitlesOfParts>
    <vt:vector size="19" baseType="lpstr">
      <vt:lpstr>Arial</vt:lpstr>
      <vt:lpstr>SimSun</vt:lpstr>
      <vt:lpstr>Wingdings</vt:lpstr>
      <vt:lpstr>Brygada 1918 Semi Bold</vt:lpstr>
      <vt:lpstr>Brygada 1918 Semi Bold</vt:lpstr>
      <vt:lpstr>Brygada 1918 Semi Bold</vt:lpstr>
      <vt:lpstr>Brygada 1918</vt:lpstr>
      <vt:lpstr>Brygada 1918</vt:lpstr>
      <vt:lpstr>Brygada 1918</vt:lpstr>
      <vt:lpstr>Calibri</vt:lpstr>
      <vt:lpstr>Helvetica Neue</vt:lpstr>
      <vt:lpstr>Microsoft YaHei</vt:lpstr>
      <vt:lpstr>汉仪旗黑</vt:lpstr>
      <vt:lpstr>Arial Unicode MS</vt:lpstr>
      <vt:lpstr>宋体-简</vt:lpstr>
      <vt:lpstr>Office Theme</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Nithin Joel</cp:lastModifiedBy>
  <cp:revision>3</cp:revision>
  <dcterms:created xsi:type="dcterms:W3CDTF">2025-08-14T10:46:58Z</dcterms:created>
  <dcterms:modified xsi:type="dcterms:W3CDTF">2025-08-14T10:46:58Z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24E93058388A7DDC7EBE9D6890C52993_42</vt:lpwstr>
  </property>
  <property fmtid="{D5CDD505-2E9C-101B-9397-08002B2CF9AE}" pid="3" name="KSOProductBuildVer">
    <vt:lpwstr>1033-12.1.22226.22226</vt:lpwstr>
  </property>
</Properties>
</file>